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TT Lakes Neue Bold" charset="1" panose="02010001040000080307"/>
      <p:regular r:id="rId35"/>
    </p:embeddedFont>
    <p:embeddedFont>
      <p:font typeface="TT Lakes Neue" charset="1" panose="02010001040000080307"/>
      <p:regular r:id="rId36"/>
    </p:embeddedFont>
    <p:embeddedFont>
      <p:font typeface="Arian Bold" charset="1" panose="020B0805020202050204"/>
      <p:regular r:id="rId37"/>
    </p:embeddedFont>
    <p:embeddedFont>
      <p:font typeface="Arian" charset="1" panose="020B05050202020502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0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3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https://education.github.com/pack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76167" y="1699522"/>
            <a:ext cx="7228259" cy="7228259"/>
            <a:chOff x="0" y="0"/>
            <a:chExt cx="9637679" cy="96376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37649" cy="9637649"/>
            </a:xfrm>
            <a:custGeom>
              <a:avLst/>
              <a:gdLst/>
              <a:ahLst/>
              <a:cxnLst/>
              <a:rect r="r" b="b" t="t" l="l"/>
              <a:pathLst>
                <a:path h="9637649" w="9637649">
                  <a:moveTo>
                    <a:pt x="0" y="0"/>
                  </a:moveTo>
                  <a:lnTo>
                    <a:pt x="9637649" y="0"/>
                  </a:lnTo>
                  <a:lnTo>
                    <a:pt x="9637649" y="9637649"/>
                  </a:lnTo>
                  <a:lnTo>
                    <a:pt x="0" y="9637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256959" y="3195005"/>
            <a:ext cx="9335718" cy="1952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45"/>
              </a:lnSpc>
            </a:pPr>
            <a:r>
              <a:rPr lang="en-US" b="true" sz="10318" spc="433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GitHub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56959" y="4919845"/>
            <a:ext cx="10031041" cy="457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3"/>
              </a:lnSpc>
            </a:pPr>
            <a:r>
              <a:rPr lang="en-US" sz="6523" spc="273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Preparación para la certificación GitHub Foundations</a:t>
            </a:r>
          </a:p>
          <a:p>
            <a:pPr algn="l">
              <a:lnSpc>
                <a:spcPts val="913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6729" y="3035757"/>
            <a:ext cx="4460252" cy="5494514"/>
          </a:xfrm>
          <a:custGeom>
            <a:avLst/>
            <a:gdLst/>
            <a:ahLst/>
            <a:cxnLst/>
            <a:rect r="r" b="b" t="t" l="l"/>
            <a:pathLst>
              <a:path h="5494514" w="4460252">
                <a:moveTo>
                  <a:pt x="0" y="0"/>
                </a:moveTo>
                <a:lnTo>
                  <a:pt x="4460252" y="0"/>
                </a:lnTo>
                <a:lnTo>
                  <a:pt x="4460252" y="5494514"/>
                </a:lnTo>
                <a:lnTo>
                  <a:pt x="0" y="54945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35646" y="3004504"/>
            <a:ext cx="4816708" cy="5525767"/>
          </a:xfrm>
          <a:custGeom>
            <a:avLst/>
            <a:gdLst/>
            <a:ahLst/>
            <a:cxnLst/>
            <a:rect r="r" b="b" t="t" l="l"/>
            <a:pathLst>
              <a:path h="5525767" w="4816708">
                <a:moveTo>
                  <a:pt x="0" y="0"/>
                </a:moveTo>
                <a:lnTo>
                  <a:pt x="4816708" y="0"/>
                </a:lnTo>
                <a:lnTo>
                  <a:pt x="4816708" y="5525767"/>
                </a:lnTo>
                <a:lnTo>
                  <a:pt x="0" y="55257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64490" y="3004504"/>
            <a:ext cx="4485622" cy="5525767"/>
          </a:xfrm>
          <a:custGeom>
            <a:avLst/>
            <a:gdLst/>
            <a:ahLst/>
            <a:cxnLst/>
            <a:rect r="r" b="b" t="t" l="l"/>
            <a:pathLst>
              <a:path h="5525767" w="4485622">
                <a:moveTo>
                  <a:pt x="0" y="0"/>
                </a:moveTo>
                <a:lnTo>
                  <a:pt x="4485622" y="0"/>
                </a:lnTo>
                <a:lnTo>
                  <a:pt x="4485622" y="5525767"/>
                </a:lnTo>
                <a:lnTo>
                  <a:pt x="0" y="55257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2714" y="1187947"/>
            <a:ext cx="17259300" cy="129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b="true" sz="7500" spc="314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GitHub Student Developer Pack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6258" y="1282401"/>
            <a:ext cx="15715484" cy="14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78"/>
              </a:lnSpc>
            </a:pPr>
            <a:r>
              <a:rPr lang="en-US" b="true" sz="8199" spc="343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Dominios del examen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156904"/>
            <a:ext cx="13972878" cy="949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8681" indent="-289560" lvl="2">
              <a:lnSpc>
                <a:spcPts val="5320"/>
              </a:lnSpc>
              <a:buFont typeface="Arial"/>
              <a:buChar char="⚬"/>
            </a:pPr>
            <a:r>
              <a:rPr lang="en-US" sz="3800" spc="15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Intro to G</a:t>
            </a:r>
            <a:r>
              <a:rPr lang="en-US" sz="3800" spc="15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it &amp; GitHub → 22%</a:t>
            </a:r>
          </a:p>
          <a:p>
            <a:pPr algn="l" marL="868735" indent="-289578" lvl="2">
              <a:lnSpc>
                <a:spcPts val="5320"/>
              </a:lnSpc>
              <a:buFont typeface="Arial"/>
              <a:buChar char="⚬"/>
            </a:pPr>
            <a:r>
              <a:rPr lang="en-US" sz="3800" spc="158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Working with Repos → 8%</a:t>
            </a:r>
          </a:p>
          <a:p>
            <a:pPr algn="l" marL="868681" indent="-289560" lvl="2">
              <a:lnSpc>
                <a:spcPts val="5320"/>
              </a:lnSpc>
              <a:buFont typeface="Arial"/>
              <a:buChar char="⚬"/>
            </a:pPr>
            <a:r>
              <a:rPr lang="en-US" sz="3800" spc="158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</a:t>
            </a:r>
            <a:r>
              <a:rPr lang="en-US" sz="3800" spc="158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ollaboration Features → 30%</a:t>
            </a:r>
          </a:p>
          <a:p>
            <a:pPr algn="l" marL="868681" indent="-289560" lvl="2">
              <a:lnSpc>
                <a:spcPts val="5320"/>
              </a:lnSpc>
              <a:buFont typeface="Arial"/>
              <a:buChar char="⚬"/>
            </a:pPr>
            <a:r>
              <a:rPr lang="en-US" sz="3800" spc="15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Modern Development → 13%</a:t>
            </a:r>
          </a:p>
          <a:p>
            <a:pPr algn="l" marL="868681" indent="-289560" lvl="2">
              <a:lnSpc>
                <a:spcPts val="5320"/>
              </a:lnSpc>
              <a:buFont typeface="Arial"/>
              <a:buChar char="⚬"/>
            </a:pPr>
            <a:r>
              <a:rPr lang="en-US" sz="3800" spc="15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Project Management → 7%</a:t>
            </a:r>
          </a:p>
          <a:p>
            <a:pPr algn="l" marL="868681" indent="-289560" lvl="2">
              <a:lnSpc>
                <a:spcPts val="5320"/>
              </a:lnSpc>
              <a:buFont typeface="Arial"/>
              <a:buChar char="⚬"/>
            </a:pPr>
            <a:r>
              <a:rPr lang="en-US" sz="3800" spc="15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Privacy &amp; Security → 10%</a:t>
            </a:r>
          </a:p>
          <a:p>
            <a:pPr algn="l" marL="868681" indent="-289560" lvl="2">
              <a:lnSpc>
                <a:spcPts val="5320"/>
              </a:lnSpc>
              <a:buFont typeface="Arial"/>
              <a:buChar char="⚬"/>
            </a:pPr>
            <a:r>
              <a:rPr lang="en-US" sz="3800" spc="15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GitHub Community → 10%</a:t>
            </a:r>
          </a:p>
          <a:p>
            <a:pPr algn="l">
              <a:lnSpc>
                <a:spcPts val="5320"/>
              </a:lnSpc>
            </a:pPr>
          </a:p>
          <a:p>
            <a:pPr algn="l" marL="1552510" indent="-388127" lvl="3">
              <a:lnSpc>
                <a:spcPts val="5320"/>
              </a:lnSpc>
            </a:pPr>
          </a:p>
          <a:p>
            <a:pPr algn="l" marL="1552510" indent="-388127" lvl="3">
              <a:lnSpc>
                <a:spcPts val="4976"/>
              </a:lnSpc>
            </a:pPr>
          </a:p>
          <a:p>
            <a:pPr algn="l" marL="1552510" indent="-388127" lvl="3">
              <a:lnSpc>
                <a:spcPts val="4976"/>
              </a:lnSpc>
            </a:pPr>
          </a:p>
          <a:p>
            <a:pPr algn="l" marL="1552510" indent="-388127" lvl="3">
              <a:lnSpc>
                <a:spcPts val="4290"/>
              </a:lnSpc>
            </a:pPr>
          </a:p>
          <a:p>
            <a:pPr algn="l" marL="1552510" indent="-388127" lvl="3">
              <a:lnSpc>
                <a:spcPts val="4290"/>
              </a:lnSpc>
            </a:pPr>
          </a:p>
          <a:p>
            <a:pPr algn="l" marL="1552510" indent="-388127" lvl="3">
              <a:lnSpc>
                <a:spcPts val="4290"/>
              </a:lnSpc>
            </a:pPr>
          </a:p>
          <a:p>
            <a:pPr algn="l" marL="1552510" indent="-388127" lvl="3">
              <a:lnSpc>
                <a:spcPts val="4633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876197" y="3233104"/>
            <a:ext cx="7732346" cy="5064687"/>
          </a:xfrm>
          <a:custGeom>
            <a:avLst/>
            <a:gdLst/>
            <a:ahLst/>
            <a:cxnLst/>
            <a:rect r="r" b="b" t="t" l="l"/>
            <a:pathLst>
              <a:path h="5064687" w="7732346">
                <a:moveTo>
                  <a:pt x="0" y="0"/>
                </a:moveTo>
                <a:lnTo>
                  <a:pt x="7732346" y="0"/>
                </a:lnTo>
                <a:lnTo>
                  <a:pt x="7732346" y="5064687"/>
                </a:lnTo>
                <a:lnTo>
                  <a:pt x="0" y="50646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00443" y="3657730"/>
            <a:ext cx="12687115" cy="5839804"/>
          </a:xfrm>
          <a:custGeom>
            <a:avLst/>
            <a:gdLst/>
            <a:ahLst/>
            <a:cxnLst/>
            <a:rect r="r" b="b" t="t" l="l"/>
            <a:pathLst>
              <a:path h="5839804" w="12687115">
                <a:moveTo>
                  <a:pt x="0" y="0"/>
                </a:moveTo>
                <a:lnTo>
                  <a:pt x="12687114" y="0"/>
                </a:lnTo>
                <a:lnTo>
                  <a:pt x="12687114" y="5839805"/>
                </a:lnTo>
                <a:lnTo>
                  <a:pt x="0" y="58398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6258" y="1269380"/>
            <a:ext cx="15715484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252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Dominio 1: Introducción a Git y GitHub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61377" y="2657716"/>
            <a:ext cx="8365246" cy="6839818"/>
          </a:xfrm>
          <a:custGeom>
            <a:avLst/>
            <a:gdLst/>
            <a:ahLst/>
            <a:cxnLst/>
            <a:rect r="r" b="b" t="t" l="l"/>
            <a:pathLst>
              <a:path h="6839818" w="8365246">
                <a:moveTo>
                  <a:pt x="0" y="0"/>
                </a:moveTo>
                <a:lnTo>
                  <a:pt x="8365246" y="0"/>
                </a:lnTo>
                <a:lnTo>
                  <a:pt x="8365246" y="6839819"/>
                </a:lnTo>
                <a:lnTo>
                  <a:pt x="0" y="68398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6258" y="1297955"/>
            <a:ext cx="15715484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5499" spc="2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Dominio 1: Introducción a Git y GitHub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508700" y="4419292"/>
            <a:ext cx="9270599" cy="5219474"/>
            <a:chOff x="0" y="0"/>
            <a:chExt cx="12360799" cy="69592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60783" cy="6959346"/>
            </a:xfrm>
            <a:custGeom>
              <a:avLst/>
              <a:gdLst/>
              <a:ahLst/>
              <a:cxnLst/>
              <a:rect r="r" b="b" t="t" l="l"/>
              <a:pathLst>
                <a:path h="6959346" w="12360783">
                  <a:moveTo>
                    <a:pt x="0" y="0"/>
                  </a:moveTo>
                  <a:lnTo>
                    <a:pt x="12360783" y="0"/>
                  </a:lnTo>
                  <a:lnTo>
                    <a:pt x="12360783" y="6959346"/>
                  </a:lnTo>
                  <a:lnTo>
                    <a:pt x="0" y="6959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65612" y="1534488"/>
            <a:ext cx="13756775" cy="249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b="true" sz="6800" spc="28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Control de Versiones Centralizado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93900" y="3567668"/>
            <a:ext cx="5535132" cy="5535132"/>
          </a:xfrm>
          <a:custGeom>
            <a:avLst/>
            <a:gdLst/>
            <a:ahLst/>
            <a:cxnLst/>
            <a:rect r="r" b="b" t="t" l="l"/>
            <a:pathLst>
              <a:path h="5535132" w="5535132">
                <a:moveTo>
                  <a:pt x="0" y="0"/>
                </a:moveTo>
                <a:lnTo>
                  <a:pt x="5535133" y="0"/>
                </a:lnTo>
                <a:lnTo>
                  <a:pt x="5535133" y="5535133"/>
                </a:lnTo>
                <a:lnTo>
                  <a:pt x="0" y="55351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7156" y="1546944"/>
            <a:ext cx="14993688" cy="116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b="true" sz="6900" spc="28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¿Qué es control de versiones?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2344" y="3443843"/>
            <a:ext cx="8769274" cy="538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 El control de versiones es un sistema que registra cada cambio que se hace en un conjunto de archivos dentro de un proyecto. Gracias a esto podemos: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Revisar qué se modificó, quién lo hizo y en qué momento.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Restaurar versiones anteriores si algo falla.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Colaborar en equipo de manera organizada sin que se pierdan cambios.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5612" y="1534488"/>
            <a:ext cx="13756775" cy="249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b="true" sz="6800" spc="28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Control de Versiones Distribuido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68869" y="4549476"/>
            <a:ext cx="14878006" cy="762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0312" indent="-250104" lvl="2">
              <a:lnSpc>
                <a:spcPts val="4595"/>
              </a:lnSpc>
              <a:buFont typeface="Arial"/>
              <a:buChar char="⚬"/>
            </a:pPr>
            <a:r>
              <a:rPr lang="en-US" sz="3282" spc="13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Definición: Cada usuario tiene una copia completa del proyecto</a:t>
            </a:r>
          </a:p>
          <a:p>
            <a:pPr algn="l" marL="750312" indent="-250104" lvl="2">
              <a:lnSpc>
                <a:spcPts val="4595"/>
              </a:lnSpc>
              <a:buFont typeface="Arial"/>
              <a:buChar char="⚬"/>
            </a:pPr>
            <a:r>
              <a:rPr lang="en-US" sz="3282" spc="13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Ventajas:</a:t>
            </a:r>
          </a:p>
          <a:p>
            <a:pPr algn="l" marL="1340877" indent="-335219" lvl="3">
              <a:lnSpc>
                <a:spcPts val="4595"/>
              </a:lnSpc>
              <a:buFont typeface="Arial"/>
              <a:buChar char="￭"/>
            </a:pPr>
            <a:r>
              <a:rPr lang="en-US" sz="3282" spc="13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Trabajo sin conexión</a:t>
            </a:r>
          </a:p>
          <a:p>
            <a:pPr algn="l" marL="1340877" indent="-335219" lvl="3">
              <a:lnSpc>
                <a:spcPts val="4595"/>
              </a:lnSpc>
              <a:buFont typeface="Arial"/>
              <a:buChar char="￭"/>
            </a:pPr>
            <a:r>
              <a:rPr lang="en-US" sz="3282" spc="13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Resolución de conflictos localmente antes de subir al servidor</a:t>
            </a:r>
          </a:p>
          <a:p>
            <a:pPr algn="l" marL="1340877" indent="-335219" lvl="3">
              <a:lnSpc>
                <a:spcPts val="4595"/>
              </a:lnSpc>
            </a:pPr>
          </a:p>
          <a:p>
            <a:pPr algn="l" marL="1340877" indent="-335219" lvl="3">
              <a:lnSpc>
                <a:spcPts val="4595"/>
              </a:lnSpc>
            </a:pPr>
          </a:p>
          <a:p>
            <a:pPr algn="l" marL="1340877" indent="-335219" lvl="3">
              <a:lnSpc>
                <a:spcPts val="4298"/>
              </a:lnSpc>
            </a:pPr>
          </a:p>
          <a:p>
            <a:pPr algn="l" marL="1340877" indent="-335219" lvl="3">
              <a:lnSpc>
                <a:spcPts val="4298"/>
              </a:lnSpc>
            </a:pPr>
          </a:p>
          <a:p>
            <a:pPr algn="l" marL="1340877" indent="-335219" lvl="3">
              <a:lnSpc>
                <a:spcPts val="3706"/>
              </a:lnSpc>
            </a:pPr>
          </a:p>
          <a:p>
            <a:pPr algn="l" marL="1340877" indent="-335219" lvl="3">
              <a:lnSpc>
                <a:spcPts val="3706"/>
              </a:lnSpc>
            </a:pPr>
          </a:p>
          <a:p>
            <a:pPr algn="l" marL="1340877" indent="-335219" lvl="3">
              <a:lnSpc>
                <a:spcPts val="3706"/>
              </a:lnSpc>
            </a:pPr>
          </a:p>
          <a:p>
            <a:pPr algn="l" marL="1340877" indent="-335219" lvl="3">
              <a:lnSpc>
                <a:spcPts val="4002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525176" y="4312904"/>
            <a:ext cx="9237649" cy="5184630"/>
            <a:chOff x="0" y="0"/>
            <a:chExt cx="12316865" cy="6912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16841" cy="6912864"/>
            </a:xfrm>
            <a:custGeom>
              <a:avLst/>
              <a:gdLst/>
              <a:ahLst/>
              <a:cxnLst/>
              <a:rect r="r" b="b" t="t" l="l"/>
              <a:pathLst>
                <a:path h="6912864" w="12316841">
                  <a:moveTo>
                    <a:pt x="0" y="0"/>
                  </a:moveTo>
                  <a:lnTo>
                    <a:pt x="12316841" y="0"/>
                  </a:lnTo>
                  <a:lnTo>
                    <a:pt x="12316841" y="6912864"/>
                  </a:lnTo>
                  <a:lnTo>
                    <a:pt x="0" y="69128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11" r="0" b="-11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65612" y="1534488"/>
            <a:ext cx="13756775" cy="249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b="true" sz="6800" spc="28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Control de Versiones Distribuido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001346" y="2494903"/>
            <a:ext cx="5745528" cy="6313768"/>
            <a:chOff x="0" y="0"/>
            <a:chExt cx="7660704" cy="84183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660767" cy="8418322"/>
            </a:xfrm>
            <a:custGeom>
              <a:avLst/>
              <a:gdLst/>
              <a:ahLst/>
              <a:cxnLst/>
              <a:rect r="r" b="b" t="t" l="l"/>
              <a:pathLst>
                <a:path h="8418322" w="7660767">
                  <a:moveTo>
                    <a:pt x="0" y="0"/>
                  </a:moveTo>
                  <a:lnTo>
                    <a:pt x="7660767" y="0"/>
                  </a:lnTo>
                  <a:lnTo>
                    <a:pt x="7660767" y="8418322"/>
                  </a:lnTo>
                  <a:lnTo>
                    <a:pt x="0" y="8418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0" t="0" r="-9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5437" y="1515438"/>
            <a:ext cx="13756775" cy="129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b="true" sz="6800" spc="28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¿Qué es Git?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095221"/>
            <a:ext cx="9264285" cy="1049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0312" indent="-250104" lvl="2">
              <a:lnSpc>
                <a:spcPts val="4595"/>
              </a:lnSpc>
              <a:buFont typeface="Arial"/>
              <a:buChar char="⚬"/>
            </a:pPr>
            <a:r>
              <a:rPr lang="en-US" sz="3282" spc="13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Sistema de control de versiones distribuido.</a:t>
            </a:r>
          </a:p>
          <a:p>
            <a:pPr algn="l" marL="750312" indent="-250104" lvl="2">
              <a:lnSpc>
                <a:spcPts val="4595"/>
              </a:lnSpc>
              <a:buFont typeface="Arial"/>
              <a:buChar char="⚬"/>
            </a:pPr>
            <a:r>
              <a:rPr lang="en-US" sz="3282" spc="13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Creado por Linus Torvalds en 2005.</a:t>
            </a:r>
          </a:p>
          <a:p>
            <a:pPr algn="l" marL="750312" indent="-250104" lvl="2">
              <a:lnSpc>
                <a:spcPts val="4595"/>
              </a:lnSpc>
              <a:buFont typeface="Arial"/>
              <a:buChar char="⚬"/>
            </a:pPr>
            <a:r>
              <a:rPr lang="en-US" sz="3282" spc="13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Facilita la gestión de cambios en grandes proyectos.</a:t>
            </a:r>
          </a:p>
          <a:p>
            <a:pPr algn="l" marL="750312" indent="-250104" lvl="2">
              <a:lnSpc>
                <a:spcPts val="4595"/>
              </a:lnSpc>
              <a:buFont typeface="Arial"/>
              <a:buChar char="⚬"/>
            </a:pPr>
            <a:r>
              <a:rPr lang="en-US" sz="3282" spc="13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Normalmente se utiliza directo desde la línea de comandos, pero existen plataformas de interfaz gráfica para Git como GitKraken</a:t>
            </a:r>
          </a:p>
          <a:p>
            <a:pPr algn="l" marL="750312" indent="-250104" lvl="2">
              <a:lnSpc>
                <a:spcPts val="4595"/>
              </a:lnSpc>
            </a:pPr>
          </a:p>
          <a:p>
            <a:pPr algn="l" marL="750312" indent="-250104" lvl="2">
              <a:lnSpc>
                <a:spcPts val="4595"/>
              </a:lnSpc>
            </a:pPr>
          </a:p>
          <a:p>
            <a:pPr algn="l" marL="750312" indent="-250104" lvl="2">
              <a:lnSpc>
                <a:spcPts val="4595"/>
              </a:lnSpc>
            </a:pPr>
          </a:p>
          <a:p>
            <a:pPr algn="l" marL="750312" indent="-250104" lvl="2">
              <a:lnSpc>
                <a:spcPts val="4298"/>
              </a:lnSpc>
            </a:pPr>
          </a:p>
          <a:p>
            <a:pPr algn="l" marL="750312" indent="-250104" lvl="2">
              <a:lnSpc>
                <a:spcPts val="4298"/>
              </a:lnSpc>
            </a:pPr>
          </a:p>
          <a:p>
            <a:pPr algn="l" marL="750312" indent="-250104" lvl="2">
              <a:lnSpc>
                <a:spcPts val="3706"/>
              </a:lnSpc>
            </a:pPr>
          </a:p>
          <a:p>
            <a:pPr algn="l" marL="750312" indent="-250104" lvl="2">
              <a:lnSpc>
                <a:spcPts val="3706"/>
              </a:lnSpc>
            </a:pPr>
          </a:p>
          <a:p>
            <a:pPr algn="l" marL="750312" indent="-250104" lvl="2">
              <a:lnSpc>
                <a:spcPts val="3706"/>
              </a:lnSpc>
            </a:pPr>
          </a:p>
          <a:p>
            <a:pPr algn="l" marL="750312" indent="-250104" lvl="2">
              <a:lnSpc>
                <a:spcPts val="4002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851864" y="3004505"/>
            <a:ext cx="7407436" cy="5879652"/>
            <a:chOff x="0" y="0"/>
            <a:chExt cx="9876581" cy="78395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76536" cy="7839583"/>
            </a:xfrm>
            <a:custGeom>
              <a:avLst/>
              <a:gdLst/>
              <a:ahLst/>
              <a:cxnLst/>
              <a:rect r="r" b="b" t="t" l="l"/>
              <a:pathLst>
                <a:path h="7839583" w="9876536">
                  <a:moveTo>
                    <a:pt x="0" y="0"/>
                  </a:moveTo>
                  <a:lnTo>
                    <a:pt x="9876536" y="0"/>
                  </a:lnTo>
                  <a:lnTo>
                    <a:pt x="9876536" y="7839583"/>
                  </a:lnTo>
                  <a:lnTo>
                    <a:pt x="0" y="7839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9" r="0" b="-19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5437" y="1515438"/>
            <a:ext cx="13756775" cy="129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b="true" sz="6800" spc="28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Ventajas de Git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5437" y="3295342"/>
            <a:ext cx="8814965" cy="900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0312" indent="-250104" lvl="2">
              <a:lnSpc>
                <a:spcPts val="4595"/>
              </a:lnSpc>
              <a:buFont typeface="Arial"/>
              <a:buChar char="⚬"/>
            </a:pPr>
            <a:r>
              <a:rPr lang="en-US" sz="3282" spc="13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Guarda instantáneas del proyecto en cada commit.</a:t>
            </a:r>
          </a:p>
          <a:p>
            <a:pPr algn="l" marL="750312" indent="-250104" lvl="2">
              <a:lnSpc>
                <a:spcPts val="4595"/>
              </a:lnSpc>
              <a:buFont typeface="Arial"/>
              <a:buChar char="⚬"/>
            </a:pPr>
            <a:r>
              <a:rPr lang="en-US" sz="3282" spc="13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Si no hay cambios, guarda un enlace a la versión anterior.</a:t>
            </a:r>
          </a:p>
          <a:p>
            <a:pPr algn="l" marL="750312" indent="-250104" lvl="2">
              <a:lnSpc>
                <a:spcPts val="4595"/>
              </a:lnSpc>
              <a:buFont typeface="Arial"/>
              <a:buChar char="⚬"/>
            </a:pPr>
            <a:r>
              <a:rPr lang="en-US" sz="3282" spc="13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La mayoría de las operaciones son locales (sin servidor).</a:t>
            </a:r>
          </a:p>
          <a:p>
            <a:pPr algn="l" marL="750312" indent="-250104" lvl="2">
              <a:lnSpc>
                <a:spcPts val="4595"/>
              </a:lnSpc>
              <a:buFont typeface="Arial"/>
              <a:buChar char="⚬"/>
            </a:pPr>
            <a:r>
              <a:rPr lang="en-US" sz="3282" spc="13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Puedes hacer commits sin conexión y subirlos más tarde.</a:t>
            </a:r>
          </a:p>
          <a:p>
            <a:pPr algn="l" marL="750312" indent="-250104" lvl="2">
              <a:lnSpc>
                <a:spcPts val="4175"/>
              </a:lnSpc>
            </a:pPr>
          </a:p>
          <a:p>
            <a:pPr algn="l" marL="750312" indent="-250104" lvl="2">
              <a:lnSpc>
                <a:spcPts val="3755"/>
              </a:lnSpc>
            </a:pPr>
          </a:p>
          <a:p>
            <a:pPr algn="l" marL="750312" indent="-250104" lvl="2">
              <a:lnSpc>
                <a:spcPts val="3755"/>
              </a:lnSpc>
            </a:pPr>
          </a:p>
          <a:p>
            <a:pPr algn="l" marL="750312" indent="-250104" lvl="2">
              <a:lnSpc>
                <a:spcPts val="3755"/>
              </a:lnSpc>
            </a:pPr>
          </a:p>
          <a:p>
            <a:pPr algn="l" marL="750312" indent="-250104" lvl="2">
              <a:lnSpc>
                <a:spcPts val="3458"/>
              </a:lnSpc>
            </a:pPr>
          </a:p>
          <a:p>
            <a:pPr algn="l" marL="750312" indent="-250104" lvl="2">
              <a:lnSpc>
                <a:spcPts val="3458"/>
              </a:lnSpc>
            </a:pPr>
          </a:p>
          <a:p>
            <a:pPr algn="l" marL="750312" indent="-250104" lvl="2">
              <a:lnSpc>
                <a:spcPts val="2865"/>
              </a:lnSpc>
            </a:pPr>
          </a:p>
          <a:p>
            <a:pPr algn="l" marL="750312" indent="-250104" lvl="2">
              <a:lnSpc>
                <a:spcPts val="2865"/>
              </a:lnSpc>
            </a:pPr>
          </a:p>
          <a:p>
            <a:pPr algn="l" marL="750312" indent="-250104" lvl="2">
              <a:lnSpc>
                <a:spcPts val="2865"/>
              </a:lnSpc>
            </a:pPr>
          </a:p>
          <a:p>
            <a:pPr algn="l" marL="750312" indent="-250104" lvl="2">
              <a:lnSpc>
                <a:spcPts val="3161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702564" y="4593267"/>
            <a:ext cx="4044311" cy="4147221"/>
            <a:chOff x="0" y="0"/>
            <a:chExt cx="5392415" cy="55296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92420" cy="5529580"/>
            </a:xfrm>
            <a:custGeom>
              <a:avLst/>
              <a:gdLst/>
              <a:ahLst/>
              <a:cxnLst/>
              <a:rect r="r" b="b" t="t" l="l"/>
              <a:pathLst>
                <a:path h="5529580" w="5392420">
                  <a:moveTo>
                    <a:pt x="0" y="0"/>
                  </a:moveTo>
                  <a:lnTo>
                    <a:pt x="5392420" y="0"/>
                  </a:lnTo>
                  <a:lnTo>
                    <a:pt x="5392420" y="5529580"/>
                  </a:lnTo>
                  <a:lnTo>
                    <a:pt x="0" y="5529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164" t="0" r="-3164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99548" y="2129801"/>
            <a:ext cx="11558671" cy="1952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45"/>
              </a:lnSpc>
            </a:pPr>
            <a:r>
              <a:rPr lang="en-US" b="true" sz="10318" spc="433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Presentación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5196" y="4529894"/>
            <a:ext cx="10674770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0101" indent="-266700" lvl="2">
              <a:lnSpc>
                <a:spcPts val="4900"/>
              </a:lnSpc>
              <a:buFont typeface="Arial"/>
              <a:buChar char="⚬"/>
            </a:pPr>
            <a:r>
              <a:rPr lang="en-US" sz="3500" spc="14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Camila Aroca - Estudiante de 2º año de Ingeniería en Informática</a:t>
            </a:r>
          </a:p>
          <a:p>
            <a:pPr algn="l" marL="800101" indent="-266700" lvl="2">
              <a:lnSpc>
                <a:spcPts val="4900"/>
              </a:lnSpc>
              <a:buFont typeface="Arial"/>
              <a:buChar char="⚬"/>
            </a:pPr>
            <a:r>
              <a:rPr lang="en-US" sz="3500" spc="14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Certificada en GitHub Foundations 2024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654854" y="3185480"/>
            <a:ext cx="5778062" cy="5778062"/>
            <a:chOff x="0" y="0"/>
            <a:chExt cx="7704083" cy="77040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704074" cy="7704074"/>
            </a:xfrm>
            <a:custGeom>
              <a:avLst/>
              <a:gdLst/>
              <a:ahLst/>
              <a:cxnLst/>
              <a:rect r="r" b="b" t="t" l="l"/>
              <a:pathLst>
                <a:path h="7704074" w="7704074">
                  <a:moveTo>
                    <a:pt x="0" y="0"/>
                  </a:moveTo>
                  <a:lnTo>
                    <a:pt x="7704074" y="0"/>
                  </a:lnTo>
                  <a:lnTo>
                    <a:pt x="7704074" y="7704074"/>
                  </a:lnTo>
                  <a:lnTo>
                    <a:pt x="0" y="7704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2866" y="1464630"/>
            <a:ext cx="11293774" cy="153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b="true" sz="8000" spc="336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¿Qué es GitHub?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2866" y="3080705"/>
            <a:ext cx="9459228" cy="795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4278" indent="-304759" lvl="2">
              <a:lnSpc>
                <a:spcPts val="5598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Plataforma en la nube para almacenar, compartir y colaborar en proyectos de código.</a:t>
            </a:r>
          </a:p>
          <a:p>
            <a:pPr algn="l" marL="914278" indent="-304759" lvl="2">
              <a:lnSpc>
                <a:spcPts val="5598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Utiliza Git para gestionar los cambios y coordinar el trabajo en equipo.</a:t>
            </a:r>
          </a:p>
          <a:p>
            <a:pPr algn="l" marL="914278" indent="-304759" lvl="2">
              <a:lnSpc>
                <a:spcPts val="5598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Actúa como un repositorio remoto accesible por todos los colaboradores.</a:t>
            </a:r>
          </a:p>
          <a:p>
            <a:pPr algn="l" marL="914278" indent="-304759" lvl="2">
              <a:lnSpc>
                <a:spcPts val="5598"/>
              </a:lnSpc>
            </a:pPr>
          </a:p>
          <a:p>
            <a:pPr algn="l" marL="914278" indent="-304759" lvl="2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084263" y="1210287"/>
            <a:ext cx="10119474" cy="8560452"/>
            <a:chOff x="0" y="0"/>
            <a:chExt cx="13492632" cy="114139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92607" cy="11413998"/>
            </a:xfrm>
            <a:custGeom>
              <a:avLst/>
              <a:gdLst/>
              <a:ahLst/>
              <a:cxnLst/>
              <a:rect r="r" b="b" t="t" l="l"/>
              <a:pathLst>
                <a:path h="11413998" w="13492607">
                  <a:moveTo>
                    <a:pt x="0" y="0"/>
                  </a:moveTo>
                  <a:lnTo>
                    <a:pt x="13492607" y="0"/>
                  </a:lnTo>
                  <a:lnTo>
                    <a:pt x="13492607" y="11413998"/>
                  </a:lnTo>
                  <a:lnTo>
                    <a:pt x="0" y="11413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2866" y="1952480"/>
            <a:ext cx="14996166" cy="1454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</a:pPr>
            <a:r>
              <a:rPr lang="en-US" b="true" sz="7600" spc="31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¿Qué es un repositorio?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2866" y="3617535"/>
            <a:ext cx="14996166" cy="513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4278" indent="-304759" lvl="2">
              <a:lnSpc>
                <a:spcPts val="5598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Almacena todos los archivos y el historial de cambios del proyecto.</a:t>
            </a:r>
          </a:p>
          <a:p>
            <a:pPr algn="l" marL="914278" indent="-304759" lvl="2">
              <a:lnSpc>
                <a:spcPts val="5598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Permite rastrear modificaciones y saber quién las realizó.</a:t>
            </a:r>
          </a:p>
          <a:p>
            <a:pPr algn="l" marL="914278" indent="-304759" lvl="2">
              <a:lnSpc>
                <a:spcPts val="5598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Facilita la colaboración y el trabajo en equipo.</a:t>
            </a:r>
          </a:p>
          <a:p>
            <a:pPr algn="l" marL="914278" indent="-304759" lvl="2">
              <a:lnSpc>
                <a:spcPts val="5598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Puedes volver a versiones anteriores si es necesario.</a:t>
            </a:r>
          </a:p>
          <a:p>
            <a:pPr algn="l" marL="914278" indent="-304759" lvl="2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32866" y="3646110"/>
            <a:ext cx="14996166" cy="3781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0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U</a:t>
            </a:r>
            <a:r>
              <a:rPr lang="en-US" sz="30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n commit es como una “foto” del estado del proyecto en un momento específico. Cada commit:</a:t>
            </a:r>
          </a:p>
          <a:p>
            <a:pPr algn="l" marL="685800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Incluye los cambios realizados.</a:t>
            </a:r>
          </a:p>
          <a:p>
            <a:pPr algn="l" marL="685880" indent="-228627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Tiene un mensaje descriptivo.</a:t>
            </a:r>
          </a:p>
          <a:p>
            <a:pPr algn="l" marL="685800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Se identifica con un hash único.</a:t>
            </a:r>
          </a:p>
          <a:p>
            <a:pPr algn="l" marL="685800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Sirve para mantener un historial entendible de la evolución del proyecto.</a:t>
            </a:r>
          </a:p>
          <a:p>
            <a:pPr algn="l" marL="685880" indent="-228627" lvl="2">
              <a:lnSpc>
                <a:spcPts val="420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192403" y="7427516"/>
            <a:ext cx="9477091" cy="2167780"/>
          </a:xfrm>
          <a:custGeom>
            <a:avLst/>
            <a:gdLst/>
            <a:ahLst/>
            <a:cxnLst/>
            <a:rect r="r" b="b" t="t" l="l"/>
            <a:pathLst>
              <a:path h="2167780" w="9477091">
                <a:moveTo>
                  <a:pt x="0" y="0"/>
                </a:moveTo>
                <a:lnTo>
                  <a:pt x="9477092" y="0"/>
                </a:lnTo>
                <a:lnTo>
                  <a:pt x="9477092" y="2167780"/>
                </a:lnTo>
                <a:lnTo>
                  <a:pt x="0" y="21677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2866" y="1952480"/>
            <a:ext cx="14996166" cy="1302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</a:pPr>
            <a:r>
              <a:rPr lang="en-US" b="true" sz="7600" spc="31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Commit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58303" y="1683534"/>
            <a:ext cx="5771394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b="true" sz="7500" spc="31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Branching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30389" y="3556954"/>
            <a:ext cx="12027222" cy="4899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9832" indent="-299944" lvl="2">
              <a:lnSpc>
                <a:spcPts val="5511"/>
              </a:lnSpc>
              <a:buFont typeface="Arial"/>
              <a:buChar char="⚬"/>
            </a:pPr>
            <a:r>
              <a:rPr lang="en-US" sz="3936" spc="16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Comando para crear nueva rama</a:t>
            </a:r>
          </a:p>
          <a:p>
            <a:pPr algn="l" marL="1608089" indent="-402022" lvl="3">
              <a:lnSpc>
                <a:spcPts val="5511"/>
              </a:lnSpc>
              <a:buFont typeface="Arial"/>
              <a:buChar char="￭"/>
            </a:pPr>
            <a:r>
              <a:rPr lang="en-US" sz="3936" spc="165">
                <a:solidFill>
                  <a:srgbClr val="78FF00"/>
                </a:solidFill>
                <a:latin typeface="TT Lakes Neue"/>
                <a:ea typeface="TT Lakes Neue"/>
                <a:cs typeface="TT Lakes Neue"/>
                <a:sym typeface="TT Lakes Neue"/>
              </a:rPr>
              <a:t> git checkout -b nombre-rama</a:t>
            </a:r>
          </a:p>
          <a:p>
            <a:pPr algn="l" marL="899832" indent="-299944" lvl="2">
              <a:lnSpc>
                <a:spcPts val="5511"/>
              </a:lnSpc>
              <a:buFont typeface="Arial"/>
              <a:buChar char="⚬"/>
            </a:pPr>
            <a:r>
              <a:rPr lang="en-US" sz="3936" spc="16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Comando para ver que ramas tengo</a:t>
            </a:r>
          </a:p>
          <a:p>
            <a:pPr algn="l" marL="1608089" indent="-402022" lvl="3">
              <a:lnSpc>
                <a:spcPts val="5511"/>
              </a:lnSpc>
              <a:buFont typeface="Arial"/>
              <a:buChar char="￭"/>
            </a:pPr>
            <a:r>
              <a:rPr lang="en-US" sz="3936" spc="165">
                <a:solidFill>
                  <a:srgbClr val="78FF00"/>
                </a:solidFill>
                <a:latin typeface="TT Lakes Neue"/>
                <a:ea typeface="TT Lakes Neue"/>
                <a:cs typeface="TT Lakes Neue"/>
                <a:sym typeface="TT Lakes Neue"/>
              </a:rPr>
              <a:t>git branch</a:t>
            </a:r>
          </a:p>
          <a:p>
            <a:pPr algn="l" marL="899832" indent="-299944" lvl="2">
              <a:lnSpc>
                <a:spcPts val="5511"/>
              </a:lnSpc>
              <a:buFont typeface="Arial"/>
              <a:buChar char="⚬"/>
            </a:pPr>
            <a:r>
              <a:rPr lang="en-US" sz="3936" spc="16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Comando para cambiar de rama</a:t>
            </a:r>
          </a:p>
          <a:p>
            <a:pPr algn="l" marL="1608089" indent="-402022" lvl="3">
              <a:lnSpc>
                <a:spcPts val="5511"/>
              </a:lnSpc>
              <a:buFont typeface="Arial"/>
              <a:buChar char="￭"/>
            </a:pPr>
            <a:r>
              <a:rPr lang="en-US" sz="3936" spc="165">
                <a:solidFill>
                  <a:srgbClr val="78FF00"/>
                </a:solidFill>
                <a:latin typeface="TT Lakes Neue"/>
                <a:ea typeface="TT Lakes Neue"/>
                <a:cs typeface="TT Lakes Neue"/>
                <a:sym typeface="TT Lakes Neue"/>
              </a:rPr>
              <a:t>git checkout nombre-rama</a:t>
            </a:r>
          </a:p>
          <a:p>
            <a:pPr algn="l" marL="1608089" indent="-402022" lvl="3">
              <a:lnSpc>
                <a:spcPts val="5511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207681" y="2565100"/>
            <a:ext cx="11872639" cy="6693200"/>
            <a:chOff x="0" y="0"/>
            <a:chExt cx="15830185" cy="89242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30169" cy="8924290"/>
            </a:xfrm>
            <a:custGeom>
              <a:avLst/>
              <a:gdLst/>
              <a:ahLst/>
              <a:cxnLst/>
              <a:rect r="r" b="b" t="t" l="l"/>
              <a:pathLst>
                <a:path h="8924290" w="15830169">
                  <a:moveTo>
                    <a:pt x="0" y="0"/>
                  </a:moveTo>
                  <a:lnTo>
                    <a:pt x="15830169" y="0"/>
                  </a:lnTo>
                  <a:lnTo>
                    <a:pt x="15830169" y="8924290"/>
                  </a:lnTo>
                  <a:lnTo>
                    <a:pt x="0" y="8924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5" t="0" r="-45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22712" y="1697821"/>
            <a:ext cx="9642577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b="true" sz="7500" spc="31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Remote / Remoto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1551" y="3499805"/>
            <a:ext cx="14504898" cy="414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9770" indent="-299923" lvl="2">
              <a:lnSpc>
                <a:spcPts val="5510"/>
              </a:lnSpc>
              <a:buFont typeface="Arial"/>
              <a:buChar char="⚬"/>
            </a:pPr>
            <a:r>
              <a:rPr lang="en-US" sz="3936" spc="16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 E</a:t>
            </a:r>
            <a:r>
              <a:rPr lang="en-US" sz="3936" spc="16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n la terminología de</a:t>
            </a:r>
            <a:r>
              <a:rPr lang="en-US" sz="3936" spc="16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 Git, un remoto es un repositorio al</a:t>
            </a:r>
            <a:r>
              <a:rPr lang="en-US" sz="3936" spc="16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ojado en otro lugar, normalmente en GitHub.</a:t>
            </a:r>
          </a:p>
          <a:p>
            <a:pPr algn="l" marL="1699565" indent="-566522" lvl="2">
              <a:lnSpc>
                <a:spcPts val="5510"/>
              </a:lnSpc>
              <a:buFont typeface="Arial"/>
              <a:buChar char="⚬"/>
            </a:pPr>
            <a:r>
              <a:rPr lang="en-US" sz="3936" spc="16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El remoto más común se llama ori</a:t>
            </a:r>
            <a:r>
              <a:rPr lang="en-US" sz="3936" spc="16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gin.</a:t>
            </a:r>
          </a:p>
          <a:p>
            <a:pPr algn="l" marL="1699565" indent="-566522" lvl="2">
              <a:lnSpc>
                <a:spcPts val="5511"/>
              </a:lnSpc>
              <a:buFont typeface="Arial"/>
              <a:buChar char="⚬"/>
            </a:pPr>
            <a:r>
              <a:rPr lang="en-US" sz="3936" spc="16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L</a:t>
            </a:r>
            <a:r>
              <a:rPr lang="en-US" sz="3936" spc="16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os remotos permiten sincronizar nuestro trabajo local</a:t>
            </a:r>
            <a:r>
              <a:rPr lang="en-US" sz="3936" spc="16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 con la versión compartida por el equipo.</a:t>
            </a:r>
          </a:p>
          <a:p>
            <a:pPr algn="l" marL="1608089" indent="-402022" lvl="3">
              <a:lnSpc>
                <a:spcPts val="5511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0848" y="1709104"/>
            <a:ext cx="16188452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b="true" sz="7500" spc="31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Tareas para la próxima sesión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1551" y="3499805"/>
            <a:ext cx="14504898" cy="5538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9770" indent="-299923" lvl="2">
              <a:lnSpc>
                <a:spcPts val="5510"/>
              </a:lnSpc>
              <a:buFont typeface="Arial"/>
              <a:buChar char="⚬"/>
            </a:pPr>
            <a:r>
              <a:rPr lang="en-US" sz="3936" spc="16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Cre</a:t>
            </a:r>
            <a:r>
              <a:rPr lang="en-US" sz="3936" spc="16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ar una cu</a:t>
            </a:r>
            <a:r>
              <a:rPr lang="en-US" sz="3936" spc="16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enta </a:t>
            </a:r>
            <a:r>
              <a:rPr lang="en-US" sz="3936" spc="16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de GitHub si no la tienen</a:t>
            </a:r>
          </a:p>
          <a:p>
            <a:pPr algn="l" marL="899770" indent="-299923" lvl="2">
              <a:lnSpc>
                <a:spcPts val="5510"/>
              </a:lnSpc>
              <a:buFont typeface="Arial"/>
              <a:buChar char="⚬"/>
            </a:pPr>
            <a:r>
              <a:rPr lang="en-US" sz="3936" spc="16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Activar el GitHub Student Developer Pack. Si tienen dificultades para esto, pueden comunicarse p</a:t>
            </a:r>
            <a:r>
              <a:rPr lang="en-US" sz="3936" spc="16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or el grupo de WhatsApp</a:t>
            </a:r>
          </a:p>
          <a:p>
            <a:pPr algn="l" marL="899770" indent="-299923" lvl="2">
              <a:lnSpc>
                <a:spcPts val="5510"/>
              </a:lnSpc>
              <a:buFont typeface="Arial"/>
              <a:buChar char="⚬"/>
            </a:pPr>
            <a:r>
              <a:rPr lang="en-US" sz="3936" spc="16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Microsoft Learning Path</a:t>
            </a:r>
          </a:p>
          <a:p>
            <a:pPr algn="l" marL="1699565" indent="-566522" lvl="2">
              <a:lnSpc>
                <a:spcPts val="5510"/>
              </a:lnSpc>
              <a:buFont typeface="Arial"/>
              <a:buChar char="⚬"/>
            </a:pPr>
            <a:r>
              <a:rPr lang="en-US" sz="3936" spc="161" u="sng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Revisar 2 primeros módulos: 1. Introducción a Git e Introducción a GitHub</a:t>
            </a:r>
          </a:p>
          <a:p>
            <a:pPr algn="l" marL="1608089" indent="-402022" lvl="3">
              <a:lnSpc>
                <a:spcPts val="5511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23872" y="2428100"/>
            <a:ext cx="6916847" cy="691684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47281" y="2428100"/>
            <a:ext cx="6916847" cy="6916847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350474" y="1320157"/>
            <a:ext cx="4413013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Repositorio del Taller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99198" y="1320157"/>
            <a:ext cx="4413013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Grupo de WhatsApp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33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811203" y="2013102"/>
            <a:ext cx="9003828" cy="7484432"/>
            <a:chOff x="0" y="0"/>
            <a:chExt cx="12005104" cy="99792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05056" cy="9979279"/>
            </a:xfrm>
            <a:custGeom>
              <a:avLst/>
              <a:gdLst/>
              <a:ahLst/>
              <a:cxnLst/>
              <a:rect r="r" b="b" t="t" l="l"/>
              <a:pathLst>
                <a:path h="9979279" w="12005056">
                  <a:moveTo>
                    <a:pt x="0" y="0"/>
                  </a:moveTo>
                  <a:lnTo>
                    <a:pt x="12005056" y="0"/>
                  </a:lnTo>
                  <a:lnTo>
                    <a:pt x="12005056" y="9979279"/>
                  </a:lnTo>
                  <a:lnTo>
                    <a:pt x="0" y="9979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99548" y="3491068"/>
            <a:ext cx="6697092" cy="342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18"/>
              </a:lnSpc>
            </a:pPr>
            <a:r>
              <a:rPr lang="en-US" b="true" sz="9300" spc="39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¡Muchas gracias!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297828" y="151555"/>
            <a:ext cx="3584384" cy="1058733"/>
            <a:chOff x="0" y="0"/>
            <a:chExt cx="4779179" cy="14116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79137" cy="1411605"/>
            </a:xfrm>
            <a:custGeom>
              <a:avLst/>
              <a:gdLst/>
              <a:ahLst/>
              <a:cxnLst/>
              <a:rect r="r" b="b" t="t" l="l"/>
              <a:pathLst>
                <a:path h="1411605" w="4779137">
                  <a:moveTo>
                    <a:pt x="0" y="0"/>
                  </a:moveTo>
                  <a:lnTo>
                    <a:pt x="4779137" y="0"/>
                  </a:lnTo>
                  <a:lnTo>
                    <a:pt x="4779137" y="1411605"/>
                  </a:lnTo>
                  <a:lnTo>
                    <a:pt x="0" y="1411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0" r="0" b="-33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97828" y="2413584"/>
            <a:ext cx="6373322" cy="6537301"/>
          </a:xfrm>
          <a:custGeom>
            <a:avLst/>
            <a:gdLst/>
            <a:ahLst/>
            <a:cxnLst/>
            <a:rect r="r" b="b" t="t" l="l"/>
            <a:pathLst>
              <a:path h="6537301" w="6373322">
                <a:moveTo>
                  <a:pt x="0" y="0"/>
                </a:moveTo>
                <a:lnTo>
                  <a:pt x="6373322" y="0"/>
                </a:lnTo>
                <a:lnTo>
                  <a:pt x="6373322" y="6537301"/>
                </a:lnTo>
                <a:lnTo>
                  <a:pt x="0" y="6537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7" t="0" r="-1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1548" y="1525628"/>
            <a:ext cx="11558671" cy="1952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45"/>
              </a:lnSpc>
            </a:pPr>
            <a:r>
              <a:rPr lang="en-US" b="true" sz="10318" spc="433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Objetivos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6009" y="3957259"/>
            <a:ext cx="10626598" cy="395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833" indent="-244944" lvl="2">
              <a:lnSpc>
                <a:spcPts val="4500"/>
              </a:lnSpc>
              <a:buFont typeface="Arial"/>
              <a:buChar char="⚬"/>
            </a:pPr>
            <a:r>
              <a:rPr lang="en-US" sz="3214" spc="13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Conocer la certificación</a:t>
            </a:r>
          </a:p>
          <a:p>
            <a:pPr algn="l" marL="734834" indent="-244945" lvl="2">
              <a:lnSpc>
                <a:spcPts val="4500"/>
              </a:lnSpc>
              <a:buFont typeface="Arial"/>
              <a:buChar char="⚬"/>
            </a:pPr>
            <a:r>
              <a:rPr lang="en-US" sz="3214" spc="134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Aprender los dominios clave</a:t>
            </a:r>
          </a:p>
          <a:p>
            <a:pPr algn="l" marL="734833" indent="-244944" lvl="2">
              <a:lnSpc>
                <a:spcPts val="4500"/>
              </a:lnSpc>
              <a:buFont typeface="Arial"/>
              <a:buChar char="⚬"/>
            </a:pPr>
            <a:r>
              <a:rPr lang="en-US" sz="3214" spc="13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Demostrar cómo acceder al examen gratuito</a:t>
            </a:r>
          </a:p>
          <a:p>
            <a:pPr algn="l" marL="734833" indent="-244944" lvl="2">
              <a:lnSpc>
                <a:spcPts val="4500"/>
              </a:lnSpc>
              <a:buFont typeface="Arial"/>
              <a:buChar char="⚬"/>
            </a:pPr>
            <a:r>
              <a:rPr lang="en-US" sz="3214" spc="13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Recursos adicionales en el repo del taller</a:t>
            </a:r>
          </a:p>
          <a:p>
            <a:pPr algn="l" marL="694009" indent="-231336" lvl="2">
              <a:lnSpc>
                <a:spcPts val="4500"/>
              </a:lnSpc>
              <a:buFont typeface="Arial"/>
              <a:buChar char="⚬"/>
            </a:pPr>
            <a:r>
              <a:rPr lang="en-US" b="true" sz="3214" spc="134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Nota: El taller es una guía → requiere estudio personal</a:t>
            </a:r>
          </a:p>
          <a:p>
            <a:pPr algn="l" marL="734834" indent="-244945" lvl="2">
              <a:lnSpc>
                <a:spcPts val="418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297828" y="151555"/>
            <a:ext cx="3584384" cy="1058733"/>
            <a:chOff x="0" y="0"/>
            <a:chExt cx="4779179" cy="14116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79137" cy="1411605"/>
            </a:xfrm>
            <a:custGeom>
              <a:avLst/>
              <a:gdLst/>
              <a:ahLst/>
              <a:cxnLst/>
              <a:rect r="r" b="b" t="t" l="l"/>
              <a:pathLst>
                <a:path h="1411605" w="4779137">
                  <a:moveTo>
                    <a:pt x="0" y="0"/>
                  </a:moveTo>
                  <a:lnTo>
                    <a:pt x="4779137" y="0"/>
                  </a:lnTo>
                  <a:lnTo>
                    <a:pt x="4779137" y="1411605"/>
                  </a:lnTo>
                  <a:lnTo>
                    <a:pt x="0" y="1411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0" r="0" b="-33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12789" y="2829093"/>
            <a:ext cx="6373322" cy="6537301"/>
          </a:xfrm>
          <a:custGeom>
            <a:avLst/>
            <a:gdLst/>
            <a:ahLst/>
            <a:cxnLst/>
            <a:rect r="r" b="b" t="t" l="l"/>
            <a:pathLst>
              <a:path h="6537301" w="6373322">
                <a:moveTo>
                  <a:pt x="0" y="0"/>
                </a:moveTo>
                <a:lnTo>
                  <a:pt x="6373322" y="0"/>
                </a:lnTo>
                <a:lnTo>
                  <a:pt x="6373322" y="6537301"/>
                </a:lnTo>
                <a:lnTo>
                  <a:pt x="0" y="6537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7" t="0" r="-1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1548" y="1563728"/>
            <a:ext cx="13102941" cy="1368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b="true" sz="8000" spc="33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Información relevante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6009" y="3548855"/>
            <a:ext cx="9586942" cy="662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8660" indent="-236220" lvl="2">
              <a:lnSpc>
                <a:spcPts val="4339"/>
              </a:lnSpc>
              <a:buFont typeface="Arial"/>
              <a:buChar char="⚬"/>
            </a:pPr>
            <a:r>
              <a:rPr lang="en-US" sz="3099" spc="12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Disponib</a:t>
            </a:r>
            <a:r>
              <a:rPr lang="en-US" sz="3099" spc="12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le en: Español, Inglés, Portugués, Coreano, Japonés</a:t>
            </a:r>
          </a:p>
          <a:p>
            <a:pPr algn="l" marL="708659" indent="-236220" lvl="2">
              <a:lnSpc>
                <a:spcPts val="4339"/>
              </a:lnSpc>
              <a:buFont typeface="Arial"/>
              <a:buChar char="⚬"/>
            </a:pPr>
            <a:r>
              <a:rPr lang="en-US" sz="3099" spc="12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R</a:t>
            </a:r>
            <a:r>
              <a:rPr lang="en-US" sz="3099" spc="12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ecomendación: rendir en inglés</a:t>
            </a:r>
          </a:p>
          <a:p>
            <a:pPr algn="l" marL="1338579" indent="-446193" lvl="2">
              <a:lnSpc>
                <a:spcPts val="4339"/>
              </a:lnSpc>
              <a:buFont typeface="Arial"/>
              <a:buChar char="⚬"/>
            </a:pPr>
            <a:r>
              <a:rPr lang="en-US" sz="3099" spc="12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Más recursos complementarios (videos, practice tests, cursos)</a:t>
            </a:r>
          </a:p>
          <a:p>
            <a:pPr algn="l" marL="708659" indent="-236220" lvl="2">
              <a:lnSpc>
                <a:spcPts val="4339"/>
              </a:lnSpc>
              <a:buFont typeface="Arial"/>
              <a:buChar char="⚬"/>
            </a:pPr>
            <a:r>
              <a:rPr lang="en-US" sz="3099" spc="12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El Microsoft Learning Path está en español y cubre todo el contenido del examen </a:t>
            </a:r>
          </a:p>
          <a:p>
            <a:pPr algn="l">
              <a:lnSpc>
                <a:spcPts val="4059"/>
              </a:lnSpc>
            </a:pPr>
          </a:p>
          <a:p>
            <a:pPr algn="l" marL="1184701" indent="-296175" lvl="3">
              <a:lnSpc>
                <a:spcPts val="4059"/>
              </a:lnSpc>
            </a:pPr>
          </a:p>
          <a:p>
            <a:pPr algn="l" marL="1184701" indent="-296175" lvl="3">
              <a:lnSpc>
                <a:spcPts val="3500"/>
              </a:lnSpc>
            </a:pPr>
          </a:p>
          <a:p>
            <a:pPr algn="l" marL="1184701" indent="-296175" lvl="3">
              <a:lnSpc>
                <a:spcPts val="3500"/>
              </a:lnSpc>
            </a:pPr>
          </a:p>
          <a:p>
            <a:pPr algn="l" marL="1184701" indent="-296175" lvl="3">
              <a:lnSpc>
                <a:spcPts val="3500"/>
              </a:lnSpc>
            </a:pPr>
          </a:p>
          <a:p>
            <a:pPr algn="l" marL="1184701" indent="-296175" lvl="3">
              <a:lnSpc>
                <a:spcPts val="378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63310" y="4593267"/>
            <a:ext cx="6758121" cy="4426569"/>
          </a:xfrm>
          <a:custGeom>
            <a:avLst/>
            <a:gdLst/>
            <a:ahLst/>
            <a:cxnLst/>
            <a:rect r="r" b="b" t="t" l="l"/>
            <a:pathLst>
              <a:path h="4426569" w="6758121">
                <a:moveTo>
                  <a:pt x="0" y="0"/>
                </a:moveTo>
                <a:lnTo>
                  <a:pt x="6758120" y="0"/>
                </a:lnTo>
                <a:lnTo>
                  <a:pt x="6758120" y="4426569"/>
                </a:lnTo>
                <a:lnTo>
                  <a:pt x="0" y="44265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236154"/>
            <a:ext cx="14241733" cy="2787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b="true" sz="8000" spc="33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¿Qué es la certificación de GitHub Foundations?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232878"/>
            <a:ext cx="8115300" cy="522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7042" indent="-398521" lvl="1">
              <a:lnSpc>
                <a:spcPts val="5168"/>
              </a:lnSpc>
              <a:buFont typeface="Arial"/>
              <a:buChar char="•"/>
            </a:pPr>
            <a:r>
              <a:rPr lang="en-US" sz="3691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Valida conceptos fundamentales de Git y GitHub</a:t>
            </a:r>
          </a:p>
          <a:p>
            <a:pPr algn="l" marL="797042" indent="-398521" lvl="1">
              <a:lnSpc>
                <a:spcPts val="5168"/>
              </a:lnSpc>
              <a:buFont typeface="Arial"/>
              <a:buChar char="•"/>
            </a:pPr>
            <a:r>
              <a:rPr lang="en-US" sz="3691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Nivel: Beginner (principiante)</a:t>
            </a:r>
          </a:p>
          <a:p>
            <a:pPr algn="l" marL="797042" indent="-398521" lvl="1">
              <a:lnSpc>
                <a:spcPts val="5168"/>
              </a:lnSpc>
              <a:buFont typeface="Arial"/>
              <a:buChar char="•"/>
            </a:pPr>
            <a:r>
              <a:rPr lang="en-US" sz="3691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Duración: 120 minutos</a:t>
            </a:r>
          </a:p>
          <a:p>
            <a:pPr algn="l" marL="797042" indent="-398521" lvl="1">
              <a:lnSpc>
                <a:spcPts val="5168"/>
              </a:lnSpc>
              <a:buFont typeface="Arial"/>
              <a:buChar char="•"/>
            </a:pPr>
            <a:r>
              <a:rPr lang="en-US" sz="3691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75 preguntas</a:t>
            </a:r>
          </a:p>
          <a:p>
            <a:pPr algn="l" marL="797042" indent="-398521" lvl="1">
              <a:lnSpc>
                <a:spcPts val="5168"/>
              </a:lnSpc>
              <a:buFont typeface="Arial"/>
              <a:buChar char="•"/>
            </a:pPr>
            <a:r>
              <a:rPr lang="en-US" sz="3691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Tipo: selección múltiple</a:t>
            </a:r>
          </a:p>
          <a:p>
            <a:pPr algn="l" marL="797042" indent="-398521" lvl="1">
              <a:lnSpc>
                <a:spcPts val="5168"/>
              </a:lnSpc>
              <a:buFont typeface="Arial"/>
              <a:buChar char="•"/>
            </a:pPr>
            <a:r>
              <a:rPr lang="en-US" sz="3691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Validez: 2 años</a:t>
            </a:r>
          </a:p>
          <a:p>
            <a:pPr algn="l" marL="797042" indent="-398521" lvl="1">
              <a:lnSpc>
                <a:spcPts val="5168"/>
              </a:lnSpc>
              <a:buFont typeface="Arial"/>
              <a:buChar char="•"/>
            </a:pPr>
            <a:r>
              <a:rPr lang="en-US" sz="3691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Puntaje de aprobación: 70%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26954" y="3695734"/>
            <a:ext cx="7732346" cy="5064687"/>
          </a:xfrm>
          <a:custGeom>
            <a:avLst/>
            <a:gdLst/>
            <a:ahLst/>
            <a:cxnLst/>
            <a:rect r="r" b="b" t="t" l="l"/>
            <a:pathLst>
              <a:path h="5064687" w="7732346">
                <a:moveTo>
                  <a:pt x="0" y="0"/>
                </a:moveTo>
                <a:lnTo>
                  <a:pt x="7732346" y="0"/>
                </a:lnTo>
                <a:lnTo>
                  <a:pt x="7732346" y="5064686"/>
                </a:lnTo>
                <a:lnTo>
                  <a:pt x="0" y="50646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188529"/>
            <a:ext cx="15718174" cy="1734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32"/>
              </a:lnSpc>
            </a:pPr>
            <a:r>
              <a:rPr lang="en-US" b="true" sz="10095" spc="423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Modalidad del examen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629944"/>
            <a:ext cx="8115300" cy="504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8061" indent="-439030" lvl="1">
              <a:lnSpc>
                <a:spcPts val="5693"/>
              </a:lnSpc>
              <a:buFont typeface="Arial"/>
              <a:buChar char="•"/>
            </a:pPr>
            <a:r>
              <a:rPr lang="en-US" sz="4066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On</a:t>
            </a:r>
            <a:r>
              <a:rPr lang="en-US" sz="4066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line (requiere software de monitoreo)</a:t>
            </a:r>
          </a:p>
          <a:p>
            <a:pPr algn="l" marL="878061" indent="-439030" lvl="1">
              <a:lnSpc>
                <a:spcPts val="5693"/>
              </a:lnSpc>
              <a:buFont typeface="Arial"/>
              <a:buChar char="•"/>
            </a:pPr>
            <a:r>
              <a:rPr lang="en-US" sz="4066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Presencial (recomendado, más simple)</a:t>
            </a:r>
          </a:p>
          <a:p>
            <a:pPr algn="l" marL="878061" indent="-439030" lvl="1">
              <a:lnSpc>
                <a:spcPts val="5693"/>
              </a:lnSpc>
              <a:buFont typeface="Arial"/>
              <a:buChar char="•"/>
            </a:pPr>
            <a:r>
              <a:rPr lang="en-US" sz="4066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Resultado inmediato</a:t>
            </a:r>
          </a:p>
          <a:p>
            <a:pPr algn="l" marL="878061" indent="-439030" lvl="1">
              <a:lnSpc>
                <a:spcPts val="5693"/>
              </a:lnSpc>
              <a:buFont typeface="Arial"/>
              <a:buChar char="•"/>
            </a:pPr>
            <a:r>
              <a:rPr lang="en-US" sz="4066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Certificado digital</a:t>
            </a:r>
          </a:p>
          <a:p>
            <a:pPr algn="l">
              <a:lnSpc>
                <a:spcPts val="5693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56228" y="2139978"/>
            <a:ext cx="4572285" cy="6485510"/>
          </a:xfrm>
          <a:custGeom>
            <a:avLst/>
            <a:gdLst/>
            <a:ahLst/>
            <a:cxnLst/>
            <a:rect r="r" b="b" t="t" l="l"/>
            <a:pathLst>
              <a:path h="6485510" w="4572285">
                <a:moveTo>
                  <a:pt x="0" y="0"/>
                </a:moveTo>
                <a:lnTo>
                  <a:pt x="4572284" y="0"/>
                </a:lnTo>
                <a:lnTo>
                  <a:pt x="4572284" y="6485510"/>
                </a:lnTo>
                <a:lnTo>
                  <a:pt x="0" y="64855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238996"/>
            <a:ext cx="12599202" cy="327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58"/>
              </a:lnSpc>
            </a:pPr>
            <a:r>
              <a:rPr lang="en-US" b="true" sz="9399" spc="393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Beneficios de certificarse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824065"/>
            <a:ext cx="8558326" cy="363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3814" indent="-366907" lvl="1">
              <a:lnSpc>
                <a:spcPts val="4758"/>
              </a:lnSpc>
              <a:buFont typeface="Arial"/>
              <a:buChar char="•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Reconocimiento oficial de GitHub</a:t>
            </a:r>
          </a:p>
          <a:p>
            <a:pPr algn="l" marL="733814" indent="-366907" lvl="1">
              <a:lnSpc>
                <a:spcPts val="4758"/>
              </a:lnSpc>
              <a:buFont typeface="Arial"/>
              <a:buChar char="•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Diferenciador en CV y LinkedIn</a:t>
            </a:r>
          </a:p>
          <a:p>
            <a:pPr algn="l" marL="733814" indent="-366907" lvl="1">
              <a:lnSpc>
                <a:spcPts val="4758"/>
              </a:lnSpc>
              <a:buFont typeface="Arial"/>
              <a:buChar char="•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Base para certificaciones más avanzadas</a:t>
            </a:r>
          </a:p>
          <a:p>
            <a:pPr algn="l" marL="733814" indent="-366907" lvl="1">
              <a:lnSpc>
                <a:spcPts val="4758"/>
              </a:lnSpc>
              <a:buFont typeface="Arial"/>
              <a:buChar char="•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Refuerza habilidades prácticas de colaboración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64429"/>
            <a:ext cx="16454177" cy="307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b="true" sz="8799" spc="368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GitHub Student Developer Pack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069751"/>
            <a:ext cx="15990717" cy="542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3814" indent="-366907" lvl="1">
              <a:lnSpc>
                <a:spcPts val="4758"/>
              </a:lnSpc>
              <a:buFont typeface="Arial"/>
              <a:buChar char="•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Cr</a:t>
            </a: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ear cuenta de GitHub con correo DUOC</a:t>
            </a:r>
          </a:p>
          <a:p>
            <a:pPr algn="l" marL="733814" indent="-366907" lvl="1">
              <a:lnSpc>
                <a:spcPts val="4758"/>
              </a:lnSpc>
              <a:buFont typeface="Arial"/>
              <a:buChar char="•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Activar en: </a:t>
            </a:r>
            <a:r>
              <a:rPr lang="en-US" sz="3398" u="sng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  <a:hlinkClick r:id="rId8" tooltip="https://education.github.com/pack"/>
              </a:rPr>
              <a:t>education.github.com/pack</a:t>
            </a:r>
          </a:p>
          <a:p>
            <a:pPr algn="l" marL="733814" indent="-366907" lvl="1">
              <a:lnSpc>
                <a:spcPts val="4758"/>
              </a:lnSpc>
              <a:buFont typeface="Arial"/>
              <a:buChar char="•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Subir certificado de alumno regular</a:t>
            </a:r>
          </a:p>
          <a:p>
            <a:pPr algn="l" marL="733814" indent="-366907" lvl="1">
              <a:lnSpc>
                <a:spcPts val="4758"/>
              </a:lnSpc>
              <a:buFont typeface="Arial"/>
              <a:buChar char="•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Confirmación vía correo</a:t>
            </a:r>
          </a:p>
          <a:p>
            <a:pPr algn="l" marL="733814" indent="-366907" lvl="1">
              <a:lnSpc>
                <a:spcPts val="4758"/>
              </a:lnSpc>
              <a:buFont typeface="Arial"/>
              <a:buChar char="•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Incluye:</a:t>
            </a:r>
          </a:p>
          <a:p>
            <a:pPr algn="l" marL="1467628" indent="-489209" lvl="2">
              <a:lnSpc>
                <a:spcPts val="4758"/>
              </a:lnSpc>
              <a:buFont typeface="Arial"/>
              <a:buChar char="⚬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Voucher gratuito GitHub Foundations</a:t>
            </a:r>
          </a:p>
          <a:p>
            <a:pPr algn="l" marL="1467628" indent="-489209" lvl="2">
              <a:lnSpc>
                <a:spcPts val="4758"/>
              </a:lnSpc>
              <a:buFont typeface="Arial"/>
              <a:buChar char="⚬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GitHub Copilot, Codespaces y otros beneficios</a:t>
            </a:r>
          </a:p>
          <a:p>
            <a:pPr algn="l" marL="1467628" indent="-489209" lvl="2">
              <a:lnSpc>
                <a:spcPts val="4758"/>
              </a:lnSpc>
              <a:buFont typeface="Arial"/>
              <a:buChar char="⚬"/>
            </a:pPr>
            <a:r>
              <a:rPr lang="en-US" sz="3398">
                <a:solidFill>
                  <a:srgbClr val="FFFFFF"/>
                </a:solidFill>
                <a:latin typeface="Arian"/>
                <a:ea typeface="Arian"/>
                <a:cs typeface="Arian"/>
                <a:sym typeface="Arian"/>
              </a:rPr>
              <a:t>Vouchers disponibles en otoño del hemisferio norte</a:t>
            </a:r>
          </a:p>
          <a:p>
            <a:pPr algn="l">
              <a:lnSpc>
                <a:spcPts val="4758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27460">
            <a:off x="8249633" y="206272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370" y="-300450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51554" y="4593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8332"/>
            <a:ext cx="214169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Camila Aroca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42607" y="53827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23944" y="-623253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85057" y="2896410"/>
            <a:ext cx="12117887" cy="6361890"/>
          </a:xfrm>
          <a:custGeom>
            <a:avLst/>
            <a:gdLst/>
            <a:ahLst/>
            <a:cxnLst/>
            <a:rect r="r" b="b" t="t" l="l"/>
            <a:pathLst>
              <a:path h="6361890" w="12117887">
                <a:moveTo>
                  <a:pt x="0" y="0"/>
                </a:moveTo>
                <a:lnTo>
                  <a:pt x="12117886" y="0"/>
                </a:lnTo>
                <a:lnTo>
                  <a:pt x="12117886" y="6361890"/>
                </a:lnTo>
                <a:lnTo>
                  <a:pt x="0" y="63618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43034" y="390292"/>
            <a:ext cx="2771998" cy="42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4" b="true">
                <a:solidFill>
                  <a:srgbClr val="FFFFFF"/>
                </a:solidFill>
                <a:latin typeface="Arian Bold"/>
                <a:ea typeface="Arian Bold"/>
                <a:cs typeface="Arian Bold"/>
                <a:sym typeface="Arian Bold"/>
              </a:rPr>
              <a:t>cam.aroca@duocuc.cl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2714" y="1187947"/>
            <a:ext cx="17259300" cy="129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b="true" sz="7500" spc="314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GitHub Student Developer Pack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DAGwj-7UPEk</dc:identifier>
  <dcterms:modified xsi:type="dcterms:W3CDTF">2011-08-01T06:04:30Z</dcterms:modified>
  <cp:revision>1</cp:revision>
  <dc:title>Taller S1 - Preparación para la certificación GitHub Foundations</dc:title>
</cp:coreProperties>
</file>